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9" r:id="rId2"/>
    <p:sldId id="300" r:id="rId3"/>
    <p:sldId id="292" r:id="rId4"/>
    <p:sldId id="298" r:id="rId5"/>
    <p:sldId id="299" r:id="rId6"/>
    <p:sldId id="294" r:id="rId7"/>
    <p:sldId id="295" r:id="rId8"/>
    <p:sldId id="293" r:id="rId9"/>
    <p:sldId id="296" r:id="rId10"/>
    <p:sldId id="302" r:id="rId11"/>
    <p:sldId id="291" r:id="rId12"/>
    <p:sldId id="260" r:id="rId13"/>
    <p:sldId id="262" r:id="rId14"/>
    <p:sldId id="263" r:id="rId15"/>
    <p:sldId id="264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303" r:id="rId24"/>
    <p:sldId id="286" r:id="rId25"/>
    <p:sldId id="287" r:id="rId26"/>
    <p:sldId id="28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4664" autoAdjust="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A2A6C-C22D-4F2F-81A3-435B9C56E748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91FE6-5AAA-486C-AA56-C667AA68D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Хипер и хипотиреоза. Болести гонада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sr-Cyrl-RS" dirty="0" smtClean="0"/>
          </a:p>
          <a:p>
            <a:pPr>
              <a:buNone/>
            </a:pPr>
            <a:endParaRPr lang="sr-Cyrl-RS" dirty="0" smtClean="0"/>
          </a:p>
          <a:p>
            <a:pPr algn="ctr">
              <a:buNone/>
            </a:pPr>
            <a:r>
              <a:rPr lang="sr-Cyrl-RS" dirty="0" smtClean="0"/>
              <a:t>Интерна медицина 2</a:t>
            </a:r>
          </a:p>
          <a:p>
            <a:pPr algn="ctr">
              <a:buNone/>
            </a:pPr>
            <a:r>
              <a:rPr lang="sr-Cyrl-CS" dirty="0" smtClean="0"/>
              <a:t>Д</a:t>
            </a:r>
            <a:r>
              <a:rPr lang="sr-Cyrl-RS" dirty="0" smtClean="0"/>
              <a:t>р Јелена Нешић</a:t>
            </a:r>
            <a:endParaRPr lang="en-US" dirty="0"/>
          </a:p>
        </p:txBody>
      </p:sp>
    </p:spTree>
  </p:cSld>
  <p:clrMapOvr>
    <a:masterClrMapping/>
  </p:clrMapOvr>
  <p:transition advTm="305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Хипотиреоза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sr-Cyrl-RS" dirty="0" smtClean="0"/>
          </a:p>
          <a:p>
            <a:pPr>
              <a:buNone/>
            </a:pPr>
            <a:endParaRPr lang="sr-Cyrl-RS" dirty="0" smtClean="0"/>
          </a:p>
          <a:p>
            <a:pPr algn="ctr">
              <a:buNone/>
            </a:pPr>
            <a:r>
              <a:rPr lang="sr-Cyrl-RS" dirty="0" smtClean="0"/>
              <a:t>Приказ случаја 1</a:t>
            </a:r>
            <a:endParaRPr lang="en-US" dirty="0"/>
          </a:p>
        </p:txBody>
      </p:sp>
    </p:spTree>
  </p:cSld>
  <p:clrMapOvr>
    <a:masterClrMapping/>
  </p:clrMapOvr>
  <p:transition advTm="2198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CS" dirty="0" smtClean="0"/>
              <a:t>П</a:t>
            </a:r>
            <a:r>
              <a:rPr lang="sr-Cyrl-RS" dirty="0" smtClean="0"/>
              <a:t>ацијенткиња Т.Л. 48 год, радник</a:t>
            </a:r>
          </a:p>
          <a:p>
            <a:r>
              <a:rPr lang="sr-Cyrl-CS" dirty="0" smtClean="0"/>
              <a:t>Ј</a:t>
            </a:r>
            <a:r>
              <a:rPr lang="sr-Cyrl-RS" dirty="0" smtClean="0"/>
              <a:t>авила се у амбуланту због опште слабости, умора, безвољности, губитка апетита, осећаја мучнине након поједеног оброка и опстипације, суве перутаве кож</a:t>
            </a:r>
            <a:r>
              <a:rPr lang="sr-Latn-RS" dirty="0" smtClean="0"/>
              <a:t>e</a:t>
            </a:r>
            <a:r>
              <a:rPr lang="sr-Cyrl-RS" dirty="0" smtClean="0"/>
              <a:t> и крти нокти на шакама</a:t>
            </a:r>
            <a:r>
              <a:rPr lang="en-US" dirty="0" smtClean="0"/>
              <a:t>.</a:t>
            </a:r>
            <a:r>
              <a:rPr lang="sr-Cyrl-RS" dirty="0" smtClean="0"/>
              <a:t> </a:t>
            </a:r>
            <a:r>
              <a:rPr lang="sr-Cyrl-CS" dirty="0" smtClean="0"/>
              <a:t>И</a:t>
            </a:r>
            <a:r>
              <a:rPr lang="sr-Cyrl-RS" dirty="0" smtClean="0"/>
              <a:t>ма слабији апетит али није приметила да је изгубила у телесној тежини.</a:t>
            </a:r>
            <a:r>
              <a:rPr lang="en-US" dirty="0" smtClean="0"/>
              <a:t> </a:t>
            </a:r>
            <a:r>
              <a:rPr lang="sr-Cyrl-CS" dirty="0" smtClean="0"/>
              <a:t>С</a:t>
            </a:r>
            <a:r>
              <a:rPr lang="sr-Cyrl-RS" dirty="0" smtClean="0"/>
              <a:t>имптоми су били присутни уназад 2-3 месеца. </a:t>
            </a:r>
          </a:p>
          <a:p>
            <a:endParaRPr lang="en-US" dirty="0"/>
          </a:p>
        </p:txBody>
      </p:sp>
    </p:spTree>
  </p:cSld>
  <p:clrMapOvr>
    <a:masterClrMapping/>
  </p:clrMapOvr>
  <p:transition advTm="2544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До сада је била углавном здрава, понекад је имала само неке респираторне инфекције</a:t>
            </a:r>
          </a:p>
          <a:p>
            <a:r>
              <a:rPr lang="sr-Cyrl-CS" dirty="0" smtClean="0"/>
              <a:t>Л</a:t>
            </a:r>
            <a:r>
              <a:rPr lang="sr-Cyrl-RS" dirty="0" smtClean="0"/>
              <a:t>екове није узимала, повремено неки аналгетик због болова у кичми</a:t>
            </a:r>
          </a:p>
          <a:p>
            <a:r>
              <a:rPr lang="sr-Cyrl-RS" dirty="0" smtClean="0"/>
              <a:t>Не пуши, не конзумира алкохол</a:t>
            </a:r>
          </a:p>
          <a:p>
            <a:r>
              <a:rPr lang="sr-Cyrl-RS" dirty="0" smtClean="0"/>
              <a:t>Из породичне анамнезе се сазнаје да јој сестра има шећерну болест тип 2 на оралним антидијабетицима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sr-Cyrl-RS" dirty="0" smtClean="0"/>
          </a:p>
          <a:p>
            <a:endParaRPr lang="sr-Cyrl-RS" dirty="0"/>
          </a:p>
          <a:p>
            <a:endParaRPr lang="sr-Cyrl-RS" dirty="0" smtClean="0"/>
          </a:p>
          <a:p>
            <a:endParaRPr lang="sr-Cyrl-RS" dirty="0"/>
          </a:p>
          <a:p>
            <a:endParaRPr lang="en-US" dirty="0"/>
          </a:p>
        </p:txBody>
      </p:sp>
    </p:spTree>
  </p:cSld>
  <p:clrMapOvr>
    <a:masterClrMapping/>
  </p:clrMapOvr>
  <p:transition advTm="2010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Физикални прегледом се региструје сува перутава кожа, крти нокти</a:t>
            </a:r>
          </a:p>
          <a:p>
            <a:r>
              <a:rPr lang="sr-Cyrl-RS" dirty="0" smtClean="0"/>
              <a:t>ТА </a:t>
            </a:r>
            <a:r>
              <a:rPr lang="en-US" dirty="0" smtClean="0"/>
              <a:t>160/90 mmHg, a</a:t>
            </a:r>
            <a:r>
              <a:rPr lang="sr-Cyrl-RS" dirty="0" smtClean="0"/>
              <a:t> БМИ 25,7. </a:t>
            </a:r>
          </a:p>
          <a:p>
            <a:r>
              <a:rPr lang="sr-Cyrl-RS" dirty="0" smtClean="0"/>
              <a:t>Срчана акција је ритмична, тонови јасни уз благи систолни шум над Ербом. </a:t>
            </a:r>
          </a:p>
          <a:p>
            <a:r>
              <a:rPr lang="sr-Cyrl-RS" dirty="0" smtClean="0"/>
              <a:t>Аускултаторно на плућима нормалан дисајни шум</a:t>
            </a:r>
            <a:r>
              <a:rPr lang="en-US" dirty="0" smtClean="0"/>
              <a:t> </a:t>
            </a:r>
            <a:endParaRPr lang="sr-Cyrl-RS" dirty="0" smtClean="0"/>
          </a:p>
          <a:p>
            <a:r>
              <a:rPr lang="sr-Cyrl-RS" dirty="0" smtClean="0"/>
              <a:t>Тиреоидеа нормопонирана, дифузно увећана </a:t>
            </a:r>
            <a:r>
              <a:rPr lang="en-US" dirty="0" err="1" smtClean="0"/>
              <a:t>gr</a:t>
            </a:r>
            <a:r>
              <a:rPr lang="en-US" dirty="0" smtClean="0"/>
              <a:t> I, </a:t>
            </a:r>
            <a:r>
              <a:rPr lang="sr-Cyrl-RS" dirty="0" smtClean="0"/>
              <a:t>десни лобус већег волумена, тврђе конзистенције, неравне површине, неосетљива на палпацију, кожа изнад нје непромењена. Не палпирају се регионалне </a:t>
            </a:r>
            <a:r>
              <a:rPr lang="en-US" dirty="0" smtClean="0"/>
              <a:t>LGL.</a:t>
            </a:r>
            <a:endParaRPr lang="en-US" dirty="0"/>
          </a:p>
        </p:txBody>
      </p:sp>
    </p:spTree>
  </p:cSld>
  <p:clrMapOvr>
    <a:masterClrMapping/>
  </p:clrMapOvr>
  <p:transition advTm="3577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Д</a:t>
            </a:r>
            <a:r>
              <a:rPr lang="sr-Cyrl-RS" dirty="0" smtClean="0"/>
              <a:t>ијагноза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dirty="0" smtClean="0"/>
              <a:t>Опште биохемијске лабараторијске анализе су биле у границама реф.вредности, осим повишеног висок</a:t>
            </a:r>
            <a:r>
              <a:rPr lang="en-US" dirty="0" smtClean="0"/>
              <a:t> CPK</a:t>
            </a:r>
            <a:r>
              <a:rPr lang="sr-Cyrl-RS" dirty="0" smtClean="0"/>
              <a:t> (680</a:t>
            </a:r>
            <a:r>
              <a:rPr lang="en-US" dirty="0" smtClean="0"/>
              <a:t> IU/L</a:t>
            </a:r>
            <a:r>
              <a:rPr lang="sr-Cyrl-RS" smtClean="0"/>
              <a:t>)</a:t>
            </a:r>
          </a:p>
          <a:p>
            <a:r>
              <a:rPr lang="sr-Cyrl-CS" smtClean="0"/>
              <a:t>Х</a:t>
            </a:r>
            <a:r>
              <a:rPr lang="sr-Cyrl-RS" dirty="0" smtClean="0"/>
              <a:t>ормонске анализе- </a:t>
            </a:r>
            <a:r>
              <a:rPr lang="en-US" dirty="0" smtClean="0"/>
              <a:t>TSH 29.1 </a:t>
            </a:r>
            <a:r>
              <a:rPr lang="en-US" dirty="0" err="1" smtClean="0"/>
              <a:t>mU</a:t>
            </a:r>
            <a:r>
              <a:rPr lang="en-US" dirty="0" smtClean="0"/>
              <a:t>/L</a:t>
            </a:r>
            <a:r>
              <a:rPr lang="sr-Cyrl-RS" dirty="0" smtClean="0"/>
              <a:t>, </a:t>
            </a:r>
            <a:r>
              <a:rPr lang="en-US" dirty="0" smtClean="0"/>
              <a:t>FT4 0,6 </a:t>
            </a:r>
            <a:r>
              <a:rPr lang="en-US" dirty="0" err="1" smtClean="0"/>
              <a:t>pmol</a:t>
            </a:r>
            <a:r>
              <a:rPr lang="en-US" dirty="0" smtClean="0"/>
              <a:t>/L, anti-TPO 1606 J/</a:t>
            </a:r>
            <a:r>
              <a:rPr lang="en-US" dirty="0" err="1" smtClean="0"/>
              <a:t>mL</a:t>
            </a:r>
            <a:r>
              <a:rPr lang="en-US" dirty="0" smtClean="0"/>
              <a:t> </a:t>
            </a:r>
            <a:r>
              <a:rPr lang="sr-Cyrl-RS" dirty="0" smtClean="0"/>
              <a:t>(позитивна)</a:t>
            </a:r>
            <a:r>
              <a:rPr lang="en-US" dirty="0" smtClean="0"/>
              <a:t>,  anti </a:t>
            </a:r>
            <a:r>
              <a:rPr lang="en-US" dirty="0" err="1" smtClean="0"/>
              <a:t>Tg</a:t>
            </a:r>
            <a:r>
              <a:rPr lang="en-US" dirty="0" smtClean="0"/>
              <a:t> 41,6 J/</a:t>
            </a:r>
            <a:r>
              <a:rPr lang="en-US" dirty="0" err="1" smtClean="0"/>
              <a:t>mL</a:t>
            </a:r>
            <a:r>
              <a:rPr lang="sr-Cyrl-RS" dirty="0" smtClean="0"/>
              <a:t> (позитивна)</a:t>
            </a:r>
            <a:r>
              <a:rPr lang="en-US" dirty="0" smtClean="0"/>
              <a:t>, anti-TSHR </a:t>
            </a:r>
            <a:r>
              <a:rPr lang="en-US" dirty="0" err="1" smtClean="0"/>
              <a:t>Ab</a:t>
            </a:r>
            <a:r>
              <a:rPr lang="en-US" dirty="0" smtClean="0"/>
              <a:t> 1,12IU/L</a:t>
            </a:r>
            <a:r>
              <a:rPr lang="sr-Cyrl-RS" dirty="0" smtClean="0"/>
              <a:t> (негативна)</a:t>
            </a:r>
          </a:p>
          <a:p>
            <a:r>
              <a:rPr lang="sr-Cyrl-RS" dirty="0" smtClean="0"/>
              <a:t>Ултразвук штитасте жлезде- оба режња нехомогене структуре, претежно изо/хипоехогена, са бројним једним делом сливеним хипоехогеним пољима и умерено израженом фиброзном компонентом (тип пунктиформне фиброзе), тако да се стиче утисак постојања бројних псеудонодуса</a:t>
            </a:r>
            <a:r>
              <a:rPr lang="en-US" dirty="0" smtClean="0"/>
              <a:t>. </a:t>
            </a:r>
            <a:endParaRPr lang="sr-Cyrl-RS" dirty="0" smtClean="0"/>
          </a:p>
          <a:p>
            <a:endParaRPr lang="en-US" dirty="0" smtClean="0"/>
          </a:p>
        </p:txBody>
      </p:sp>
    </p:spTree>
  </p:cSld>
  <p:clrMapOvr>
    <a:masterClrMapping/>
  </p:clrMapOvr>
  <p:transition advTm="45468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Дијагноза- </a:t>
            </a:r>
            <a:r>
              <a:rPr lang="en-US" dirty="0" err="1" smtClean="0"/>
              <a:t>Hypothyreosis</a:t>
            </a:r>
            <a:r>
              <a:rPr lang="en-US" dirty="0" smtClean="0"/>
              <a:t> </a:t>
            </a:r>
            <a:r>
              <a:rPr lang="en-US" dirty="0" err="1" smtClean="0"/>
              <a:t>primaria</a:t>
            </a:r>
            <a:r>
              <a:rPr lang="sr-Cyrl-RS" dirty="0" smtClean="0"/>
              <a:t>. </a:t>
            </a:r>
            <a:r>
              <a:rPr lang="en-US" dirty="0" err="1" smtClean="0"/>
              <a:t>Tyreoiditis</a:t>
            </a:r>
            <a:r>
              <a:rPr lang="en-US" dirty="0" smtClean="0"/>
              <a:t> </a:t>
            </a:r>
            <a:r>
              <a:rPr lang="en-US" dirty="0" err="1" smtClean="0"/>
              <a:t>chr.Hashimoto</a:t>
            </a:r>
            <a:r>
              <a:rPr lang="sr-Cyrl-RS" dirty="0" smtClean="0"/>
              <a:t>. </a:t>
            </a:r>
          </a:p>
          <a:p>
            <a:r>
              <a:rPr lang="sr-Cyrl-RS" dirty="0" smtClean="0"/>
              <a:t>Терапија</a:t>
            </a:r>
            <a:r>
              <a:rPr lang="en-US" dirty="0" smtClean="0"/>
              <a:t> </a:t>
            </a:r>
            <a:r>
              <a:rPr lang="sr-Cyrl-RS" dirty="0" smtClean="0"/>
              <a:t>по следећој шеми</a:t>
            </a:r>
          </a:p>
          <a:p>
            <a:r>
              <a:rPr lang="en-US" dirty="0" err="1" smtClean="0"/>
              <a:t>Tbl</a:t>
            </a:r>
            <a:r>
              <a:rPr lang="en-US" dirty="0" smtClean="0"/>
              <a:t>. </a:t>
            </a:r>
            <a:r>
              <a:rPr lang="en-US" dirty="0" err="1" smtClean="0"/>
              <a:t>Levotiroxin</a:t>
            </a:r>
            <a:r>
              <a:rPr lang="en-US" dirty="0" smtClean="0"/>
              <a:t> </a:t>
            </a:r>
            <a:r>
              <a:rPr lang="sr-Cyrl-RS" dirty="0" smtClean="0"/>
              <a:t>25</a:t>
            </a:r>
            <a:r>
              <a:rPr lang="en-US" dirty="0" smtClean="0"/>
              <a:t>mcg </a:t>
            </a:r>
            <a:r>
              <a:rPr lang="sr-Cyrl-RS" dirty="0" smtClean="0"/>
              <a:t>1+0+0 </a:t>
            </a:r>
            <a:r>
              <a:rPr lang="en-US" dirty="0" smtClean="0"/>
              <a:t>-1h</a:t>
            </a:r>
            <a:r>
              <a:rPr lang="sr-Cyrl-RS" dirty="0" smtClean="0"/>
              <a:t> пре доручка, кафе и других лекова – 7дана</a:t>
            </a:r>
          </a:p>
          <a:p>
            <a:pPr>
              <a:buNone/>
            </a:pPr>
            <a:r>
              <a:rPr lang="sr-Cyrl-RS" dirty="0" smtClean="0"/>
              <a:t>    </a:t>
            </a:r>
            <a:r>
              <a:rPr lang="en-US" dirty="0" err="1" smtClean="0"/>
              <a:t>Tbl</a:t>
            </a:r>
            <a:r>
              <a:rPr lang="en-US" dirty="0" smtClean="0"/>
              <a:t>. </a:t>
            </a:r>
            <a:r>
              <a:rPr lang="en-US" dirty="0" err="1" smtClean="0"/>
              <a:t>Levotiroxin</a:t>
            </a:r>
            <a:r>
              <a:rPr lang="en-US" dirty="0" smtClean="0"/>
              <a:t> </a:t>
            </a:r>
            <a:r>
              <a:rPr lang="sr-Cyrl-RS" dirty="0" smtClean="0"/>
              <a:t>50</a:t>
            </a:r>
            <a:r>
              <a:rPr lang="en-US" dirty="0" smtClean="0"/>
              <a:t>mcg </a:t>
            </a:r>
            <a:r>
              <a:rPr lang="sr-Cyrl-RS" dirty="0" smtClean="0"/>
              <a:t>1+0+0 – 7 дана</a:t>
            </a:r>
          </a:p>
          <a:p>
            <a:pPr>
              <a:buNone/>
            </a:pPr>
            <a:r>
              <a:rPr lang="sr-Cyrl-RS" dirty="0" smtClean="0"/>
              <a:t>    </a:t>
            </a:r>
            <a:r>
              <a:rPr lang="en-US" dirty="0" err="1" smtClean="0"/>
              <a:t>tbl</a:t>
            </a:r>
            <a:r>
              <a:rPr lang="en-US" dirty="0" smtClean="0"/>
              <a:t>. </a:t>
            </a:r>
            <a:r>
              <a:rPr lang="en-US" dirty="0" err="1" smtClean="0"/>
              <a:t>Levotiroxin</a:t>
            </a:r>
            <a:r>
              <a:rPr lang="en-US" dirty="0" smtClean="0"/>
              <a:t> </a:t>
            </a:r>
            <a:r>
              <a:rPr lang="en-US" dirty="0"/>
              <a:t>7</a:t>
            </a:r>
            <a:r>
              <a:rPr lang="sr-Cyrl-RS" dirty="0" smtClean="0"/>
              <a:t>5</a:t>
            </a:r>
            <a:r>
              <a:rPr lang="en-US" dirty="0" smtClean="0"/>
              <a:t>mcg </a:t>
            </a:r>
            <a:r>
              <a:rPr lang="sr-Cyrl-RS" dirty="0" smtClean="0"/>
              <a:t>1+0+0 до контроле</a:t>
            </a:r>
          </a:p>
          <a:p>
            <a:pPr>
              <a:buNone/>
            </a:pPr>
            <a:endParaRPr lang="sr-Latn-RS" dirty="0" smtClean="0"/>
          </a:p>
          <a:p>
            <a:pPr>
              <a:buNone/>
            </a:pPr>
            <a:r>
              <a:rPr lang="sr-Cyrl-RS" dirty="0" smtClean="0"/>
              <a:t>Контрола</a:t>
            </a:r>
            <a:r>
              <a:rPr lang="sr-Latn-RS" dirty="0" smtClean="0"/>
              <a:t> FT4, TSH </a:t>
            </a:r>
            <a:r>
              <a:rPr lang="sr-Cyrl-RS" dirty="0" smtClean="0"/>
              <a:t>за 4-6 недеља</a:t>
            </a:r>
            <a:endParaRPr lang="sr-Cyrl-R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36318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Х</a:t>
            </a:r>
            <a:r>
              <a:rPr lang="sr-Cyrl-RS" dirty="0" smtClean="0"/>
              <a:t>ипертиреоза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Д</a:t>
            </a:r>
            <a:r>
              <a:rPr lang="sr-Cyrl-RS" dirty="0" smtClean="0"/>
              <a:t>ефиниција хипертиреозе- је клиничко стање повећане концентрације тиреоидних хормона у крви настало због њихове повећане продукције у штитастој жлезди и праћено њиховом повећаном активношћу у периферним ткивима</a:t>
            </a:r>
          </a:p>
          <a:p>
            <a:r>
              <a:rPr lang="sr-Cyrl-CS" dirty="0" smtClean="0"/>
              <a:t>Е</a:t>
            </a:r>
            <a:r>
              <a:rPr lang="sr-Cyrl-RS" dirty="0" smtClean="0"/>
              <a:t>пидемиологија- жене чешће обољевају, најчешћи узрок је </a:t>
            </a:r>
            <a:r>
              <a:rPr lang="en-US" dirty="0" smtClean="0"/>
              <a:t>Mb. Graves</a:t>
            </a:r>
            <a:endParaRPr lang="en-US" dirty="0"/>
          </a:p>
        </p:txBody>
      </p:sp>
    </p:spTree>
  </p:cSld>
  <p:clrMapOvr>
    <a:masterClrMapping/>
  </p:clrMapOvr>
  <p:transition advTm="2205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К</a:t>
            </a:r>
            <a:r>
              <a:rPr lang="sr-Cyrl-RS" dirty="0" smtClean="0"/>
              <a:t>линичке манифестације</a:t>
            </a:r>
            <a:br>
              <a:rPr lang="sr-Cyrl-RS" dirty="0" smtClean="0"/>
            </a:br>
            <a:r>
              <a:rPr lang="sr-Cyrl-CS" dirty="0" smtClean="0"/>
              <a:t>С</a:t>
            </a:r>
            <a:r>
              <a:rPr lang="sr-Cyrl-RS" dirty="0" smtClean="0"/>
              <a:t>имптоми</a:t>
            </a:r>
            <a:br>
              <a:rPr lang="sr-Cyrl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CS" dirty="0" smtClean="0"/>
              <a:t>Х</a:t>
            </a:r>
            <a:r>
              <a:rPr lang="sr-Cyrl-RS" dirty="0" smtClean="0"/>
              <a:t>иперактивност, раздражљивост, инсомнија</a:t>
            </a:r>
          </a:p>
          <a:p>
            <a:r>
              <a:rPr lang="sr-Cyrl-CS" dirty="0" smtClean="0"/>
              <a:t>Н</a:t>
            </a:r>
            <a:r>
              <a:rPr lang="sr-Cyrl-RS" dirty="0" smtClean="0"/>
              <a:t>еподношење врућине, појачано знојење</a:t>
            </a:r>
          </a:p>
          <a:p>
            <a:r>
              <a:rPr lang="sr-Cyrl-CS" dirty="0" smtClean="0"/>
              <a:t>П</a:t>
            </a:r>
            <a:r>
              <a:rPr lang="sr-Cyrl-RS" dirty="0" smtClean="0"/>
              <a:t>алпитације</a:t>
            </a:r>
          </a:p>
          <a:p>
            <a:r>
              <a:rPr lang="sr-Cyrl-CS" dirty="0" smtClean="0"/>
              <a:t>С</a:t>
            </a:r>
            <a:r>
              <a:rPr lang="sr-Cyrl-RS" dirty="0" smtClean="0"/>
              <a:t>лабост, замарање, диспнеја</a:t>
            </a:r>
          </a:p>
          <a:p>
            <a:r>
              <a:rPr lang="sr-Cyrl-CS" dirty="0" smtClean="0"/>
              <a:t>Г</a:t>
            </a:r>
            <a:r>
              <a:rPr lang="sr-Cyrl-RS" dirty="0" smtClean="0"/>
              <a:t>убитак на тежини упркос добром или повећаном апетиту</a:t>
            </a:r>
          </a:p>
          <a:p>
            <a:r>
              <a:rPr lang="sr-Cyrl-CS" dirty="0" smtClean="0"/>
              <a:t>С</a:t>
            </a:r>
            <a:r>
              <a:rPr lang="sr-Cyrl-RS" dirty="0" smtClean="0"/>
              <a:t>враб</a:t>
            </a:r>
          </a:p>
          <a:p>
            <a:r>
              <a:rPr lang="sr-Cyrl-CS" dirty="0" smtClean="0"/>
              <a:t>У</a:t>
            </a:r>
            <a:r>
              <a:rPr lang="sr-Cyrl-RS" dirty="0" smtClean="0"/>
              <a:t>честало цревно пражњење</a:t>
            </a:r>
          </a:p>
          <a:p>
            <a:r>
              <a:rPr lang="sr-Cyrl-CS" dirty="0" smtClean="0"/>
              <a:t>О</a:t>
            </a:r>
            <a:r>
              <a:rPr lang="sr-Cyrl-RS" dirty="0" smtClean="0"/>
              <a:t>лигоменореја, аменореја, губитак либида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26418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К</a:t>
            </a:r>
            <a:r>
              <a:rPr lang="sr-Cyrl-RS" dirty="0" smtClean="0"/>
              <a:t>линичке манифестације</a:t>
            </a:r>
            <a:br>
              <a:rPr lang="sr-Cyrl-RS" dirty="0" smtClean="0"/>
            </a:br>
            <a:r>
              <a:rPr lang="sr-Cyrl-RS" dirty="0" smtClean="0"/>
              <a:t>Знаци</a:t>
            </a:r>
            <a:br>
              <a:rPr lang="sr-Cyrl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CS" dirty="0" smtClean="0"/>
              <a:t>С</a:t>
            </a:r>
            <a:r>
              <a:rPr lang="sr-Cyrl-RS" dirty="0" smtClean="0"/>
              <a:t>инусна тахикардија, фибрилација преткомора</a:t>
            </a:r>
          </a:p>
          <a:p>
            <a:r>
              <a:rPr lang="sr-Cyrl-CS" dirty="0" smtClean="0"/>
              <a:t>Ф</a:t>
            </a:r>
            <a:r>
              <a:rPr lang="sr-Cyrl-RS" dirty="0" smtClean="0"/>
              <a:t>ини тремор, хиперкинезија, хиперрефлексија</a:t>
            </a:r>
          </a:p>
          <a:p>
            <a:r>
              <a:rPr lang="sr-Cyrl-CS" dirty="0" smtClean="0"/>
              <a:t>Т</a:t>
            </a:r>
            <a:r>
              <a:rPr lang="sr-Cyrl-RS" dirty="0" smtClean="0"/>
              <a:t>опла и влажна кожа</a:t>
            </a:r>
          </a:p>
          <a:p>
            <a:r>
              <a:rPr lang="sr-Cyrl-CS" dirty="0" smtClean="0"/>
              <a:t>П</a:t>
            </a:r>
            <a:r>
              <a:rPr lang="sr-Cyrl-RS" dirty="0" smtClean="0"/>
              <a:t>алмарни еритем, онихолиза</a:t>
            </a:r>
          </a:p>
          <a:p>
            <a:r>
              <a:rPr lang="sr-Cyrl-CS" dirty="0" smtClean="0"/>
              <a:t>Г</a:t>
            </a:r>
            <a:r>
              <a:rPr lang="sr-Cyrl-RS" dirty="0" smtClean="0"/>
              <a:t>убитак косе</a:t>
            </a:r>
          </a:p>
          <a:p>
            <a:r>
              <a:rPr lang="sr-Cyrl-CS" dirty="0" smtClean="0"/>
              <a:t>М</a:t>
            </a:r>
            <a:r>
              <a:rPr lang="sr-Cyrl-RS" dirty="0" smtClean="0"/>
              <a:t>ишићна слабост</a:t>
            </a:r>
          </a:p>
          <a:p>
            <a:r>
              <a:rPr lang="sr-Cyrl-CS" dirty="0" smtClean="0"/>
              <a:t>С</a:t>
            </a:r>
            <a:r>
              <a:rPr lang="sr-Cyrl-RS" dirty="0" smtClean="0"/>
              <a:t>рчана инсуфицијенција, психоза ретко</a:t>
            </a:r>
          </a:p>
          <a:p>
            <a:r>
              <a:rPr lang="sr-Cyrl-CS" dirty="0" smtClean="0"/>
              <a:t>С</a:t>
            </a:r>
            <a:r>
              <a:rPr lang="sr-Cyrl-RS" dirty="0" smtClean="0"/>
              <a:t>трума</a:t>
            </a:r>
          </a:p>
          <a:p>
            <a:r>
              <a:rPr lang="sr-Cyrl-CS" dirty="0" smtClean="0"/>
              <a:t>О</a:t>
            </a:r>
            <a:r>
              <a:rPr lang="sr-Cyrl-RS" dirty="0" smtClean="0"/>
              <a:t>фталмопатија (егзофталмус, периорбитални едеми, кератитис)</a:t>
            </a:r>
          </a:p>
          <a:p>
            <a:r>
              <a:rPr lang="sr-Cyrl-CS" dirty="0" smtClean="0"/>
              <a:t>П</a:t>
            </a:r>
            <a:r>
              <a:rPr lang="sr-Cyrl-RS" dirty="0" smtClean="0"/>
              <a:t>ретибијални микседем, лимфоидна хиперплазија</a:t>
            </a:r>
            <a:endParaRPr lang="sr-Cyrl-RS" dirty="0"/>
          </a:p>
        </p:txBody>
      </p:sp>
    </p:spTree>
  </p:cSld>
  <p:clrMapOvr>
    <a:masterClrMapping/>
  </p:clrMapOvr>
  <p:transition advTm="26078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дијагноза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CS" dirty="0" smtClean="0"/>
              <a:t>Л</a:t>
            </a:r>
            <a:r>
              <a:rPr lang="sr-Cyrl-RS" dirty="0" smtClean="0"/>
              <a:t>абараторијска дијагностика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- тиреоидни статус ( </a:t>
            </a:r>
            <a:r>
              <a:rPr lang="sr-Latn-RS" dirty="0" smtClean="0"/>
              <a:t>FT4, TSH)</a:t>
            </a:r>
          </a:p>
          <a:p>
            <a:pPr>
              <a:buNone/>
            </a:pPr>
            <a:r>
              <a:rPr lang="sr-Latn-RS" dirty="0" smtClean="0"/>
              <a:t>    </a:t>
            </a:r>
            <a:r>
              <a:rPr lang="sr-Cyrl-CS" dirty="0" smtClean="0"/>
              <a:t>М</a:t>
            </a:r>
            <a:r>
              <a:rPr lang="sr-Cyrl-RS" dirty="0" smtClean="0"/>
              <a:t>аркери аутоимунског процеса</a:t>
            </a:r>
          </a:p>
          <a:p>
            <a:pPr>
              <a:buNone/>
            </a:pPr>
            <a:r>
              <a:rPr lang="sr-Cyrl-RS" dirty="0" smtClean="0"/>
              <a:t>    -</a:t>
            </a:r>
            <a:r>
              <a:rPr lang="en-US" dirty="0" err="1" smtClean="0"/>
              <a:t>antiTSH</a:t>
            </a:r>
            <a:r>
              <a:rPr lang="en-US" dirty="0" smtClean="0"/>
              <a:t> R </a:t>
            </a:r>
            <a:r>
              <a:rPr lang="en-US" dirty="0" err="1" smtClean="0"/>
              <a:t>Ab</a:t>
            </a:r>
            <a:r>
              <a:rPr lang="en-US" dirty="0" smtClean="0"/>
              <a:t>- </a:t>
            </a:r>
            <a:r>
              <a:rPr lang="sr-Cyrl-RS" dirty="0" smtClean="0"/>
              <a:t>углавном су позитивна</a:t>
            </a:r>
          </a:p>
          <a:p>
            <a:pPr>
              <a:buNone/>
            </a:pPr>
            <a:r>
              <a:rPr lang="sr-Cyrl-RS" dirty="0" smtClean="0"/>
              <a:t>    -</a:t>
            </a:r>
            <a:r>
              <a:rPr lang="en-US" dirty="0" err="1" smtClean="0"/>
              <a:t>antiTPO</a:t>
            </a:r>
            <a:r>
              <a:rPr lang="en-US" dirty="0" smtClean="0"/>
              <a:t> </a:t>
            </a:r>
            <a:r>
              <a:rPr lang="en-US" dirty="0" err="1" smtClean="0"/>
              <a:t>Ab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-</a:t>
            </a:r>
            <a:r>
              <a:rPr lang="en-US" dirty="0" err="1" smtClean="0"/>
              <a:t>antiTG</a:t>
            </a:r>
            <a:r>
              <a:rPr lang="en-US" dirty="0" smtClean="0"/>
              <a:t> </a:t>
            </a:r>
            <a:r>
              <a:rPr lang="en-US" dirty="0" err="1" smtClean="0"/>
              <a:t>Ab</a:t>
            </a:r>
            <a:endParaRPr lang="en-US" dirty="0" smtClean="0"/>
          </a:p>
          <a:p>
            <a:pPr>
              <a:buNone/>
            </a:pPr>
            <a:r>
              <a:rPr lang="sr-Cyrl-RS" dirty="0" smtClean="0"/>
              <a:t>   -биохуморални синдром запаљења (</a:t>
            </a:r>
            <a:r>
              <a:rPr lang="en-US" dirty="0" smtClean="0"/>
              <a:t>SE, KKS, CRP, </a:t>
            </a:r>
            <a:r>
              <a:rPr lang="sr-Cyrl-RS" dirty="0" smtClean="0"/>
              <a:t>фибриноген)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Морфолошка дијагностика (ултразвук и сцинтиграфија</a:t>
            </a:r>
            <a:r>
              <a:rPr lang="sr-Latn-RS" dirty="0" smtClean="0"/>
              <a:t> </a:t>
            </a:r>
            <a:r>
              <a:rPr lang="sr-Cyrl-RS" dirty="0" smtClean="0"/>
              <a:t>штитасте жлезде)</a:t>
            </a:r>
            <a:endParaRPr lang="en-US" dirty="0"/>
          </a:p>
        </p:txBody>
      </p:sp>
    </p:spTree>
  </p:cSld>
  <p:clrMapOvr>
    <a:masterClrMapping/>
  </p:clrMapOvr>
  <p:transition advTm="2033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Хипотиреоидизам дефиниција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smtClean="0"/>
              <a:t>Хипотиреоза се дефинише као недостатак тиреоидних хормона у циљним ткивима, без обзира на узрок тог недостатка</a:t>
            </a:r>
            <a:endParaRPr lang="en-US" dirty="0" smtClean="0"/>
          </a:p>
          <a:p>
            <a:r>
              <a:rPr lang="sr-Cyrl-RS" dirty="0" smtClean="0"/>
              <a:t>Микседем (ранији синоним за хипотиреозу) данас се односи на промене коже и поткожног ткива који се виђају код пацијената са тешким обликом хипотиреозе</a:t>
            </a:r>
            <a:endParaRPr lang="en-US" dirty="0" smtClean="0"/>
          </a:p>
          <a:p>
            <a:r>
              <a:rPr lang="sr-Cyrl-CS" dirty="0" smtClean="0"/>
              <a:t>Е</a:t>
            </a:r>
            <a:r>
              <a:rPr lang="sr-Cyrl-RS" dirty="0" smtClean="0"/>
              <a:t>пидемиологија- жене чешће обољевају, најчешћи узрок је аутоимунски тиреоидитис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advTm="2191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Дијагноза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примарна тиреотоксикоза- повишен </a:t>
            </a:r>
            <a:r>
              <a:rPr lang="sr-Latn-RS" dirty="0" smtClean="0"/>
              <a:t>FT4, </a:t>
            </a:r>
            <a:r>
              <a:rPr lang="sr-Cyrl-RS" dirty="0" smtClean="0"/>
              <a:t>снижен </a:t>
            </a:r>
            <a:r>
              <a:rPr lang="sr-Latn-RS" dirty="0" smtClean="0"/>
              <a:t>TSH</a:t>
            </a:r>
            <a:endParaRPr lang="sr-Cyrl-RS" dirty="0" smtClean="0"/>
          </a:p>
          <a:p>
            <a:r>
              <a:rPr lang="sr-Cyrl-RS" dirty="0" smtClean="0"/>
              <a:t>субклиничка форма примарне тиреотоксикозе - снижен </a:t>
            </a:r>
            <a:r>
              <a:rPr lang="en-US" dirty="0" smtClean="0"/>
              <a:t>TSH, </a:t>
            </a:r>
            <a:r>
              <a:rPr lang="sr-Cyrl-RS" dirty="0" smtClean="0"/>
              <a:t>нормалан </a:t>
            </a:r>
            <a:r>
              <a:rPr lang="en-US" dirty="0" smtClean="0"/>
              <a:t>FT4</a:t>
            </a:r>
            <a:endParaRPr lang="en-US" dirty="0"/>
          </a:p>
        </p:txBody>
      </p:sp>
    </p:spTree>
  </p:cSld>
  <p:clrMapOvr>
    <a:masterClrMapping/>
  </p:clrMapOvr>
  <p:transition advTm="18338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1. Хигијенско-дијететски режим (избегавање тежих физичких радова, престанак пушења, забрањено изглагање сунцу)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2. Редукција симптома ( бета блокатори, седативи)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3. Тиреосупресивни лекови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    - </a:t>
            </a:r>
            <a:r>
              <a:rPr lang="sr-Latn-RS" dirty="0" smtClean="0"/>
              <a:t>metimazol (Tiamazol) </a:t>
            </a:r>
            <a:r>
              <a:rPr lang="sr-Cyrl-RS" dirty="0" smtClean="0"/>
              <a:t>лек првог избора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    - </a:t>
            </a:r>
            <a:r>
              <a:rPr lang="sr-Latn-RS" dirty="0" smtClean="0"/>
              <a:t>propiltiouracil (PTU)- </a:t>
            </a:r>
            <a:r>
              <a:rPr lang="sr-Cyrl-RS" dirty="0" smtClean="0"/>
              <a:t>у трудноћи</a:t>
            </a:r>
            <a:endParaRPr lang="en-US" dirty="0"/>
          </a:p>
        </p:txBody>
      </p:sp>
    </p:spTree>
  </p:cSld>
  <p:clrMapOvr>
    <a:masterClrMapping/>
  </p:clrMapOvr>
  <p:transition advTm="24428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r-Cyrl-RS" dirty="0" smtClean="0"/>
              <a:t>    4. Терапијска примена </a:t>
            </a:r>
            <a:r>
              <a:rPr lang="en-US" dirty="0" smtClean="0"/>
              <a:t>radio J131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5. </a:t>
            </a:r>
            <a:r>
              <a:rPr lang="sr-Cyrl-RS" dirty="0" smtClean="0"/>
              <a:t>Хирушка интервенција</a:t>
            </a:r>
            <a:endParaRPr lang="en-US" dirty="0"/>
          </a:p>
        </p:txBody>
      </p:sp>
    </p:spTree>
  </p:cSld>
  <p:clrMapOvr>
    <a:masterClrMapping/>
  </p:clrMapOvr>
  <p:transition advTm="4888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Хипертиреоза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sr-Cyrl-RS" dirty="0" smtClean="0"/>
          </a:p>
          <a:p>
            <a:pPr>
              <a:buNone/>
            </a:pPr>
            <a:endParaRPr lang="sr-Cyrl-RS" dirty="0" smtClean="0"/>
          </a:p>
          <a:p>
            <a:pPr algn="ctr">
              <a:buNone/>
            </a:pPr>
            <a:r>
              <a:rPr lang="sr-Cyrl-RS" dirty="0" smtClean="0"/>
              <a:t>Приказ случаја 1</a:t>
            </a:r>
            <a:endParaRPr lang="en-US" dirty="0"/>
          </a:p>
        </p:txBody>
      </p:sp>
    </p:spTree>
  </p:cSld>
  <p:clrMapOvr>
    <a:masterClrMapping/>
  </p:clrMapOvr>
  <p:transition advTm="1628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CS" dirty="0" smtClean="0"/>
              <a:t>П</a:t>
            </a:r>
            <a:r>
              <a:rPr lang="sr-Cyrl-RS" dirty="0" smtClean="0"/>
              <a:t>ацијенткиња старости 27 год </a:t>
            </a:r>
            <a:r>
              <a:rPr lang="sr-Cyrl-RS" dirty="0"/>
              <a:t>п</a:t>
            </a:r>
            <a:r>
              <a:rPr lang="sr-Cyrl-RS" dirty="0" smtClean="0"/>
              <a:t>регледана од стране интернисте у пријемној амбуланти </a:t>
            </a:r>
            <a:r>
              <a:rPr lang="en-US" dirty="0" smtClean="0"/>
              <a:t>UC </a:t>
            </a:r>
            <a:r>
              <a:rPr lang="sr-Cyrl-RS" dirty="0" smtClean="0"/>
              <a:t>због синусне тахикардије и убрзаног рада срца. </a:t>
            </a:r>
          </a:p>
          <a:p>
            <a:r>
              <a:rPr lang="sr-Cyrl-RS" dirty="0" smtClean="0"/>
              <a:t>Главне тегобе: лупање срца, нелагодост у грудима, замарање, отежано гутање, појачано знојење и дрхтавица  коју не може да контролоше. </a:t>
            </a:r>
            <a:r>
              <a:rPr lang="sr-Cyrl-CS" dirty="0" smtClean="0"/>
              <a:t>Т</a:t>
            </a:r>
            <a:r>
              <a:rPr lang="sr-Cyrl-RS" dirty="0" smtClean="0"/>
              <a:t>егобе има уназад месец дана. </a:t>
            </a:r>
            <a:r>
              <a:rPr lang="sr-Cyrl-CS" dirty="0" smtClean="0"/>
              <a:t>Н</a:t>
            </a:r>
            <a:r>
              <a:rPr lang="sr-Cyrl-RS" dirty="0" smtClean="0"/>
              <a:t>аводи губитак апетита, губитак у телесној маси од око 10кг </a:t>
            </a:r>
            <a:endParaRPr lang="en-US" dirty="0" smtClean="0"/>
          </a:p>
          <a:p>
            <a:endParaRPr lang="sr-Cyrl-RS" dirty="0" smtClean="0"/>
          </a:p>
          <a:p>
            <a:r>
              <a:rPr lang="sr-Cyrl-CS" dirty="0" smtClean="0"/>
              <a:t>Због наведених тегоба у</a:t>
            </a:r>
            <a:r>
              <a:rPr lang="sr-Cyrl-RS" dirty="0" smtClean="0"/>
              <a:t>зете анализе ККС, хормоне штитасте жлезде. </a:t>
            </a:r>
          </a:p>
          <a:p>
            <a:r>
              <a:rPr lang="en-US" dirty="0" smtClean="0"/>
              <a:t>FT4 60,48, TSH 0,0</a:t>
            </a:r>
          </a:p>
          <a:p>
            <a:r>
              <a:rPr lang="en-US" dirty="0" smtClean="0"/>
              <a:t>KKS </a:t>
            </a:r>
            <a:r>
              <a:rPr lang="en-US" dirty="0" err="1" smtClean="0"/>
              <a:t>HgB</a:t>
            </a:r>
            <a:r>
              <a:rPr lang="en-US" dirty="0" smtClean="0"/>
              <a:t> 84g/L </a:t>
            </a:r>
            <a:endParaRPr lang="sr-Cyrl-RS" dirty="0" smtClean="0"/>
          </a:p>
          <a:p>
            <a:r>
              <a:rPr lang="sr-Cyrl-RS" dirty="0" smtClean="0"/>
              <a:t>Анализе указују на хипертиреозу, након чега се пацијенткиња хоспитализује у Клиници за ендокринологију ради морфолошко функцијског испитивања штитасте жлезде</a:t>
            </a:r>
            <a:endParaRPr lang="en-US" dirty="0"/>
          </a:p>
        </p:txBody>
      </p:sp>
    </p:spTree>
  </p:cSld>
  <p:clrMapOvr>
    <a:masterClrMapping/>
  </p:clrMapOvr>
  <p:transition advTm="47968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sr-Cyrl-CS" dirty="0" smtClean="0"/>
              <a:t>Т</a:t>
            </a:r>
            <a:r>
              <a:rPr lang="sr-Cyrl-RS" dirty="0" smtClean="0"/>
              <a:t>иреоидеа нормопонирана, дифузно увећана </a:t>
            </a:r>
            <a:r>
              <a:rPr lang="en-US" dirty="0" err="1" smtClean="0"/>
              <a:t>grII</a:t>
            </a:r>
            <a:r>
              <a:rPr lang="sr-Cyrl-RS" dirty="0" smtClean="0"/>
              <a:t>, десни лобус већег волумена, тврда, покретна и неосетљива на на палпацију</a:t>
            </a:r>
          </a:p>
          <a:p>
            <a:r>
              <a:rPr lang="sr-Cyrl-CS" dirty="0" smtClean="0"/>
              <a:t>Е</a:t>
            </a:r>
            <a:r>
              <a:rPr lang="sr-Cyrl-RS" dirty="0" smtClean="0"/>
              <a:t>хо штитасте жлезде: дифузно увећана, хронично измењена штитаста жлезда без издвајања цистичних и нодусних промена </a:t>
            </a:r>
          </a:p>
          <a:p>
            <a:r>
              <a:rPr lang="sr-Cyrl-CS" dirty="0" smtClean="0"/>
              <a:t>Л</a:t>
            </a:r>
            <a:r>
              <a:rPr lang="sr-Cyrl-RS" dirty="0" smtClean="0"/>
              <a:t>абараторијске анализе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SE 12/, Le 4,6, </a:t>
            </a:r>
            <a:r>
              <a:rPr lang="en-US" dirty="0" err="1" smtClean="0"/>
              <a:t>Er</a:t>
            </a:r>
            <a:r>
              <a:rPr lang="en-US" dirty="0" smtClean="0"/>
              <a:t> 4,0, </a:t>
            </a:r>
            <a:r>
              <a:rPr lang="en-US" dirty="0" err="1" smtClean="0"/>
              <a:t>HgB</a:t>
            </a:r>
            <a:r>
              <a:rPr lang="en-US" dirty="0" smtClean="0"/>
              <a:t> 71…79…96, </a:t>
            </a:r>
            <a:r>
              <a:rPr lang="en-US" dirty="0" err="1" smtClean="0"/>
              <a:t>Tr</a:t>
            </a:r>
            <a:r>
              <a:rPr lang="en-US" dirty="0" smtClean="0"/>
              <a:t> 285, MCV 61, Fe 0,8,</a:t>
            </a:r>
            <a:r>
              <a:rPr lang="sr-Cyrl-RS" dirty="0" smtClean="0"/>
              <a:t> </a:t>
            </a:r>
            <a:r>
              <a:rPr lang="en-US" dirty="0" err="1" smtClean="0"/>
              <a:t>Feritin</a:t>
            </a:r>
            <a:r>
              <a:rPr lang="en-US" dirty="0" smtClean="0"/>
              <a:t> 6, CRP</a:t>
            </a:r>
            <a:r>
              <a:rPr lang="sr-Cyrl-RS" dirty="0" smtClean="0"/>
              <a:t>&lt;1, остале биохемијске анализе су биле у границама нормале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 </a:t>
            </a:r>
            <a:r>
              <a:rPr lang="en-US" dirty="0" smtClean="0"/>
              <a:t>FT4 </a:t>
            </a:r>
            <a:r>
              <a:rPr lang="sr-Cyrl-RS" dirty="0" smtClean="0"/>
              <a:t>60,48</a:t>
            </a:r>
            <a:r>
              <a:rPr lang="en-US" dirty="0" smtClean="0"/>
              <a:t>, TSH </a:t>
            </a:r>
            <a:r>
              <a:rPr lang="sr-Cyrl-RS" dirty="0" smtClean="0"/>
              <a:t>0,0</a:t>
            </a:r>
            <a:r>
              <a:rPr lang="en-US" dirty="0" smtClean="0"/>
              <a:t>, </a:t>
            </a:r>
            <a:r>
              <a:rPr lang="en-US" dirty="0" err="1" smtClean="0"/>
              <a:t>TSHRAt</a:t>
            </a:r>
            <a:r>
              <a:rPr lang="en-US" dirty="0" smtClean="0"/>
              <a:t>+, </a:t>
            </a:r>
            <a:r>
              <a:rPr lang="en-US" dirty="0" err="1" smtClean="0"/>
              <a:t>antiTPOAt</a:t>
            </a:r>
            <a:r>
              <a:rPr lang="en-US" dirty="0" smtClean="0"/>
              <a:t> +</a:t>
            </a:r>
            <a:endParaRPr lang="sr-Cyrl-RS" dirty="0" smtClean="0"/>
          </a:p>
          <a:p>
            <a:r>
              <a:rPr lang="sr-Cyrl-RS" dirty="0" smtClean="0"/>
              <a:t>Консултован офталмолог: Нема сигурних знакова за орбитопарију. </a:t>
            </a:r>
          </a:p>
          <a:p>
            <a:r>
              <a:rPr lang="sr-Cyrl-RS" dirty="0" smtClean="0"/>
              <a:t>Консултован хематолог, гинеколог и гастроентеролог због анемије. Није нађен патолошки супстрат као узрок сидеропенијске анемије осим ниских вредности гвожђа</a:t>
            </a:r>
            <a:r>
              <a:rPr lang="en-US" dirty="0" smtClean="0"/>
              <a:t> </a:t>
            </a:r>
            <a:r>
              <a:rPr lang="sr-Cyrl-RS" dirty="0" smtClean="0"/>
              <a:t>и феритина, након чега је уведена супституциона терапија препаратима гвожђа и фолном киселином.</a:t>
            </a:r>
          </a:p>
          <a:p>
            <a:r>
              <a:rPr lang="sr-Cyrl-RS" dirty="0" smtClean="0"/>
              <a:t>Код пацијентиње је постављена дијагноза хипертиреоза аутоимунског порекла по типу </a:t>
            </a:r>
            <a:r>
              <a:rPr lang="sr-Latn-RS" dirty="0" smtClean="0"/>
              <a:t>Graves</a:t>
            </a:r>
            <a:r>
              <a:rPr lang="sr-Cyrl-RS" dirty="0" smtClean="0"/>
              <a:t>-ове болести, повишене вредности </a:t>
            </a:r>
            <a:r>
              <a:rPr lang="en-US" dirty="0" smtClean="0"/>
              <a:t>FT4 </a:t>
            </a:r>
            <a:r>
              <a:rPr lang="sr-Cyrl-RS" dirty="0" smtClean="0"/>
              <a:t>и супримиран </a:t>
            </a:r>
            <a:r>
              <a:rPr lang="en-US" dirty="0" smtClean="0"/>
              <a:t>TSH,  </a:t>
            </a:r>
            <a:r>
              <a:rPr lang="sr-Cyrl-RS" dirty="0" smtClean="0"/>
              <a:t>уз позитивна </a:t>
            </a:r>
            <a:r>
              <a:rPr lang="en-US" dirty="0" err="1" smtClean="0"/>
              <a:t>TSHRAt</a:t>
            </a:r>
            <a:r>
              <a:rPr lang="sr-Cyrl-RS" dirty="0" smtClean="0"/>
              <a:t>,</a:t>
            </a:r>
            <a:r>
              <a:rPr lang="en-US" dirty="0" smtClean="0"/>
              <a:t> </a:t>
            </a:r>
            <a:r>
              <a:rPr lang="sr-Cyrl-RS" dirty="0" smtClean="0"/>
              <a:t>и ултразвучно виђеној дифузно увећаној штитастој жлезди без присутних нодуса. Одмах на пријему третирана тиреосупресивима, бета блокаторима, седативима и препаратима гвожђа и фолне киселине.</a:t>
            </a:r>
            <a:endParaRPr lang="en-US" dirty="0" smtClean="0"/>
          </a:p>
          <a:p>
            <a:r>
              <a:rPr lang="sr-Cyrl-RS" dirty="0" smtClean="0"/>
              <a:t>Дијагноза: </a:t>
            </a:r>
            <a:r>
              <a:rPr lang="sr-Latn-RS" dirty="0" smtClean="0"/>
              <a:t>Hyperthyreosis. Mb.Graves. Anaemia</a:t>
            </a:r>
            <a:r>
              <a:rPr lang="en-US" dirty="0" smtClean="0"/>
              <a:t> </a:t>
            </a:r>
            <a:r>
              <a:rPr lang="en-US" dirty="0" err="1" smtClean="0"/>
              <a:t>sideropenica</a:t>
            </a:r>
            <a:r>
              <a:rPr lang="en-US" dirty="0" smtClean="0"/>
              <a:t> sec.</a:t>
            </a:r>
            <a:endParaRPr lang="en-US" dirty="0"/>
          </a:p>
        </p:txBody>
      </p:sp>
    </p:spTree>
  </p:cSld>
  <p:clrMapOvr>
    <a:masterClrMapping/>
  </p:clrMapOvr>
  <p:transition advTm="105578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Tbl</a:t>
            </a:r>
            <a:r>
              <a:rPr lang="en-US" dirty="0" smtClean="0"/>
              <a:t>. </a:t>
            </a:r>
            <a:r>
              <a:rPr lang="en-US" dirty="0" err="1" smtClean="0"/>
              <a:t>Thyrozol</a:t>
            </a:r>
            <a:r>
              <a:rPr lang="en-US" dirty="0" smtClean="0"/>
              <a:t> 20 1+0+1/2</a:t>
            </a:r>
          </a:p>
          <a:p>
            <a:r>
              <a:rPr lang="en-US" dirty="0" err="1" smtClean="0"/>
              <a:t>Tbl.Propranolol</a:t>
            </a:r>
            <a:r>
              <a:rPr lang="en-US" dirty="0" smtClean="0"/>
              <a:t> 40mg ½+1/2+1/2+1/2</a:t>
            </a:r>
          </a:p>
          <a:p>
            <a:r>
              <a:rPr lang="en-US" dirty="0" smtClean="0"/>
              <a:t>Tbl.Bromazepam1,5mg 1+0+1</a:t>
            </a:r>
          </a:p>
          <a:p>
            <a:r>
              <a:rPr lang="en-US" dirty="0" err="1" smtClean="0"/>
              <a:t>Caps.Heferol</a:t>
            </a:r>
            <a:r>
              <a:rPr lang="en-US" dirty="0" smtClean="0"/>
              <a:t> 1+0+1</a:t>
            </a:r>
          </a:p>
          <a:p>
            <a:r>
              <a:rPr lang="en-US" dirty="0" err="1" smtClean="0"/>
              <a:t>Tbl.Folnak</a:t>
            </a:r>
            <a:r>
              <a:rPr lang="en-US" dirty="0" smtClean="0"/>
              <a:t> 5mg 1+0+1</a:t>
            </a:r>
          </a:p>
          <a:p>
            <a:r>
              <a:rPr lang="en-US" dirty="0" err="1" smtClean="0"/>
              <a:t>Tbl.Vitamin</a:t>
            </a:r>
            <a:r>
              <a:rPr lang="en-US" dirty="0" smtClean="0"/>
              <a:t> C 500mg 1+0+1</a:t>
            </a:r>
            <a:endParaRPr lang="sr-Cyrl-RS" dirty="0" smtClean="0"/>
          </a:p>
          <a:p>
            <a:pPr>
              <a:buNone/>
            </a:pPr>
            <a:endParaRPr lang="sr-Cyrl-RS" dirty="0"/>
          </a:p>
          <a:p>
            <a:pPr>
              <a:buNone/>
            </a:pPr>
            <a:r>
              <a:rPr lang="sr-Cyrl-RS" dirty="0" smtClean="0"/>
              <a:t>Контрола </a:t>
            </a:r>
            <a:r>
              <a:rPr lang="en-US" dirty="0" smtClean="0"/>
              <a:t>FT4, TSH, </a:t>
            </a:r>
            <a:r>
              <a:rPr lang="en-US" dirty="0" err="1" smtClean="0"/>
              <a:t>TSHRAt</a:t>
            </a:r>
            <a:r>
              <a:rPr lang="en-US" dirty="0" smtClean="0"/>
              <a:t> </a:t>
            </a:r>
            <a:r>
              <a:rPr lang="sr-Cyrl-RS" dirty="0" smtClean="0"/>
              <a:t>за месец дана, у слуцају скока ТТ, гушобоље да се одмах јави ендокринологу и уради ККС.</a:t>
            </a:r>
            <a:endParaRPr lang="en-US" dirty="0"/>
          </a:p>
        </p:txBody>
      </p:sp>
    </p:spTree>
  </p:cSld>
  <p:clrMapOvr>
    <a:masterClrMapping/>
  </p:clrMapOvr>
  <p:transition advTm="2841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У</a:t>
            </a:r>
            <a:r>
              <a:rPr lang="sr-Cyrl-RS" dirty="0" smtClean="0"/>
              <a:t>зроци хипотиреозе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/>
              <a:t>Примарна хипотиреоза- смањена секреција тиреоидних хормона због фактора који погађају саму штитасту жлезду; снижен </a:t>
            </a:r>
            <a:r>
              <a:rPr lang="en-US" dirty="0" smtClean="0"/>
              <a:t>FT4</a:t>
            </a:r>
            <a:r>
              <a:rPr lang="sr-Cyrl-RS" dirty="0" smtClean="0"/>
              <a:t>, повишен</a:t>
            </a:r>
            <a:r>
              <a:rPr lang="en-US" dirty="0" smtClean="0"/>
              <a:t> TSH</a:t>
            </a:r>
            <a:r>
              <a:rPr lang="sr-Cyrl-RS" dirty="0" smtClean="0"/>
              <a:t>- аутоимунски тиреоидитис</a:t>
            </a:r>
            <a:endParaRPr lang="en-US" dirty="0" smtClean="0"/>
          </a:p>
          <a:p>
            <a:r>
              <a:rPr lang="sr-Cyrl-CS" dirty="0" smtClean="0"/>
              <a:t>С</a:t>
            </a:r>
            <a:r>
              <a:rPr lang="sr-Cyrl-RS" dirty="0" smtClean="0"/>
              <a:t>екундарна  хипотиреоза- смањена секреција тиреоидних хормона због фактора који погађају саму хипофизу; снижен </a:t>
            </a:r>
            <a:r>
              <a:rPr lang="en-US" dirty="0" smtClean="0"/>
              <a:t>FT4</a:t>
            </a:r>
            <a:r>
              <a:rPr lang="sr-Cyrl-RS" dirty="0" smtClean="0"/>
              <a:t>, снижен или нормалан</a:t>
            </a:r>
            <a:r>
              <a:rPr lang="en-US" dirty="0" smtClean="0"/>
              <a:t> TSH</a:t>
            </a:r>
            <a:endParaRPr lang="sr-Cyrl-RS" dirty="0" smtClean="0"/>
          </a:p>
          <a:p>
            <a:r>
              <a:rPr lang="sr-Cyrl-RS" dirty="0" smtClean="0"/>
              <a:t>Терцијална хипотиреоза- смањена секреција тиреоидних хормона због фактора који погађају и ремете продукцију и секрецију хипоталамусног </a:t>
            </a:r>
            <a:r>
              <a:rPr lang="en-US" dirty="0" smtClean="0"/>
              <a:t> TRH</a:t>
            </a:r>
            <a:r>
              <a:rPr lang="sr-Cyrl-RS" dirty="0" smtClean="0"/>
              <a:t>; снижен </a:t>
            </a:r>
            <a:r>
              <a:rPr lang="en-US" dirty="0" smtClean="0"/>
              <a:t>FT4</a:t>
            </a:r>
            <a:r>
              <a:rPr lang="sr-Cyrl-RS" dirty="0" smtClean="0"/>
              <a:t>, снижен или нормалан</a:t>
            </a:r>
            <a:r>
              <a:rPr lang="en-US" dirty="0" smtClean="0"/>
              <a:t> TSH</a:t>
            </a:r>
            <a:endParaRPr lang="sr-Cyrl-RS" dirty="0" smtClean="0"/>
          </a:p>
          <a:p>
            <a:r>
              <a:rPr lang="sr-Cyrl-CS" dirty="0" smtClean="0"/>
              <a:t>С</a:t>
            </a:r>
            <a:r>
              <a:rPr lang="sr-Cyrl-RS" dirty="0" smtClean="0"/>
              <a:t>убклинички хипотиреоидизам се карактерише повишеним</a:t>
            </a:r>
            <a:r>
              <a:rPr lang="en-US" dirty="0" smtClean="0"/>
              <a:t> TSH</a:t>
            </a:r>
            <a:r>
              <a:rPr lang="sr-Cyrl-RS" dirty="0" smtClean="0"/>
              <a:t> уз</a:t>
            </a:r>
            <a:r>
              <a:rPr lang="en-US" dirty="0" smtClean="0"/>
              <a:t> FT4</a:t>
            </a:r>
            <a:r>
              <a:rPr lang="sr-Cyrl-RS" dirty="0" smtClean="0"/>
              <a:t> у референтним вредностима.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advTm="3456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П</a:t>
            </a:r>
            <a:r>
              <a:rPr lang="sr-Cyrl-RS" dirty="0" smtClean="0"/>
              <a:t>римарн</a:t>
            </a:r>
            <a:r>
              <a:rPr lang="sr-Latn-RS" dirty="0" smtClean="0"/>
              <a:t>a </a:t>
            </a:r>
            <a:r>
              <a:rPr lang="sr-Cyrl-RS" dirty="0" smtClean="0"/>
              <a:t>хипотиреоза-болести штитасте жлезде</a:t>
            </a:r>
          </a:p>
          <a:p>
            <a:r>
              <a:rPr lang="sr-Cyrl-CS" dirty="0" smtClean="0"/>
              <a:t>С</a:t>
            </a:r>
            <a:r>
              <a:rPr lang="sr-Cyrl-RS" dirty="0" smtClean="0"/>
              <a:t>екундарна хипотиреоза-болести хипофизе</a:t>
            </a:r>
          </a:p>
          <a:p>
            <a:r>
              <a:rPr lang="sr-Cyrl-CS" dirty="0" smtClean="0"/>
              <a:t>Т</a:t>
            </a:r>
            <a:r>
              <a:rPr lang="sr-Cyrl-RS" dirty="0" smtClean="0"/>
              <a:t>ерцијална хипотиреоза- болести хипоталамуса</a:t>
            </a:r>
            <a:endParaRPr lang="en-US" dirty="0"/>
          </a:p>
        </p:txBody>
      </p:sp>
    </p:spTree>
  </p:cSld>
  <p:clrMapOvr>
    <a:masterClrMapping/>
  </p:clrMapOvr>
  <p:transition advTm="1265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Клиничка презентација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А</a:t>
            </a:r>
            <a:r>
              <a:rPr lang="sr-Cyrl-RS" dirty="0" smtClean="0"/>
              <a:t>симптоматски- до 80</a:t>
            </a:r>
            <a:r>
              <a:rPr lang="en-US" dirty="0" smtClean="0"/>
              <a:t>%</a:t>
            </a:r>
            <a:r>
              <a:rPr lang="sr-Cyrl-RS" dirty="0" smtClean="0"/>
              <a:t> пацијената</a:t>
            </a:r>
          </a:p>
          <a:p>
            <a:r>
              <a:rPr lang="sr-Cyrl-CS" dirty="0" smtClean="0"/>
              <a:t>С</a:t>
            </a:r>
            <a:r>
              <a:rPr lang="sr-Cyrl-RS" dirty="0" smtClean="0"/>
              <a:t>ива зона – непотпуна клиничка слика</a:t>
            </a:r>
          </a:p>
          <a:p>
            <a:r>
              <a:rPr lang="sr-Cyrl-CS" dirty="0" smtClean="0"/>
              <a:t>Р</a:t>
            </a:r>
            <a:r>
              <a:rPr lang="sr-Cyrl-RS" dirty="0" smtClean="0"/>
              <a:t>азвијена клиничка слика</a:t>
            </a:r>
            <a:endParaRPr lang="en-US" dirty="0"/>
          </a:p>
        </p:txBody>
      </p:sp>
    </p:spTree>
  </p:cSld>
  <p:clrMapOvr>
    <a:masterClrMapping/>
  </p:clrMapOvr>
  <p:transition advTm="1816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К</a:t>
            </a:r>
            <a:r>
              <a:rPr lang="sr-Cyrl-RS" dirty="0" smtClean="0"/>
              <a:t>линичке манифестације</a:t>
            </a:r>
            <a:br>
              <a:rPr lang="sr-Cyrl-RS" dirty="0" smtClean="0"/>
            </a:br>
            <a:r>
              <a:rPr lang="sr-Cyrl-CS" dirty="0" smtClean="0"/>
              <a:t>С</a:t>
            </a:r>
            <a:r>
              <a:rPr lang="sr-Cyrl-RS" dirty="0" smtClean="0"/>
              <a:t>имптоми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CS" dirty="0" smtClean="0"/>
              <a:t>З</a:t>
            </a:r>
            <a:r>
              <a:rPr lang="sr-Cyrl-RS" dirty="0" smtClean="0"/>
              <a:t>имогрожљивост</a:t>
            </a:r>
          </a:p>
          <a:p>
            <a:r>
              <a:rPr lang="sr-Cyrl-CS" dirty="0" smtClean="0"/>
              <a:t>У</a:t>
            </a:r>
            <a:r>
              <a:rPr lang="sr-Cyrl-RS" dirty="0" smtClean="0"/>
              <a:t>мор</a:t>
            </a:r>
          </a:p>
          <a:p>
            <a:r>
              <a:rPr lang="sr-Cyrl-CS" dirty="0" smtClean="0"/>
              <a:t>Д</a:t>
            </a:r>
            <a:r>
              <a:rPr lang="sr-Cyrl-RS" dirty="0" smtClean="0"/>
              <a:t>обијање у ТМ уз смањење апетита</a:t>
            </a:r>
          </a:p>
          <a:p>
            <a:r>
              <a:rPr lang="sr-Cyrl-CS" dirty="0" smtClean="0"/>
              <a:t>Летаргија, п</a:t>
            </a:r>
            <a:r>
              <a:rPr lang="sr-Cyrl-RS" dirty="0" smtClean="0"/>
              <a:t>оремећаји памћења, пажње</a:t>
            </a:r>
          </a:p>
          <a:p>
            <a:r>
              <a:rPr lang="sr-Cyrl-CS" dirty="0" smtClean="0"/>
              <a:t>М</a:t>
            </a:r>
            <a:r>
              <a:rPr lang="sr-Cyrl-RS" dirty="0" smtClean="0"/>
              <a:t>ишићна слабост и грчеви, болови у зглобовима</a:t>
            </a:r>
          </a:p>
          <a:p>
            <a:r>
              <a:rPr lang="sr-Cyrl-CS" dirty="0" smtClean="0"/>
              <a:t>М</a:t>
            </a:r>
            <a:r>
              <a:rPr lang="sr-Cyrl-RS" dirty="0" smtClean="0"/>
              <a:t>учнина, затвор, метеоризам</a:t>
            </a:r>
          </a:p>
          <a:p>
            <a:r>
              <a:rPr lang="sr-Cyrl-CS" dirty="0" smtClean="0"/>
              <a:t>И</a:t>
            </a:r>
            <a:r>
              <a:rPr lang="sr-Cyrl-RS" dirty="0" smtClean="0"/>
              <a:t>нтолеранција напора </a:t>
            </a:r>
          </a:p>
          <a:p>
            <a:r>
              <a:rPr lang="sr-Cyrl-CS" dirty="0" smtClean="0"/>
              <a:t>Г</a:t>
            </a:r>
            <a:r>
              <a:rPr lang="sr-Cyrl-RS" dirty="0" smtClean="0"/>
              <a:t>ушење</a:t>
            </a:r>
          </a:p>
          <a:p>
            <a:r>
              <a:rPr lang="sr-Cyrl-CS" dirty="0" smtClean="0"/>
              <a:t>С</a:t>
            </a:r>
            <a:r>
              <a:rPr lang="sr-Cyrl-RS" dirty="0" smtClean="0"/>
              <a:t>ува, хладна, перутава кожа</a:t>
            </a:r>
          </a:p>
          <a:p>
            <a:r>
              <a:rPr lang="sr-Cyrl-CS" dirty="0" smtClean="0"/>
              <a:t>Н</a:t>
            </a:r>
            <a:r>
              <a:rPr lang="sr-Cyrl-RS" dirty="0" smtClean="0"/>
              <a:t>адутост лица</a:t>
            </a:r>
          </a:p>
          <a:p>
            <a:r>
              <a:rPr lang="sr-Cyrl-CS" dirty="0" smtClean="0"/>
              <a:t>Г</a:t>
            </a:r>
            <a:r>
              <a:rPr lang="sr-Cyrl-RS" dirty="0" smtClean="0"/>
              <a:t>убитак косе</a:t>
            </a:r>
          </a:p>
          <a:p>
            <a:r>
              <a:rPr lang="sr-Cyrl-CS" dirty="0" smtClean="0"/>
              <a:t>К</a:t>
            </a:r>
            <a:r>
              <a:rPr lang="sr-Cyrl-RS" dirty="0" smtClean="0"/>
              <a:t>рти нокти</a:t>
            </a:r>
          </a:p>
          <a:p>
            <a:r>
              <a:rPr lang="sr-Cyrl-CS" dirty="0" smtClean="0"/>
              <a:t>С</a:t>
            </a:r>
            <a:r>
              <a:rPr lang="sr-Cyrl-RS" dirty="0" smtClean="0"/>
              <a:t>мањена фертилност</a:t>
            </a:r>
            <a:endParaRPr lang="en-US" dirty="0"/>
          </a:p>
        </p:txBody>
      </p:sp>
    </p:spTree>
  </p:cSld>
  <p:clrMapOvr>
    <a:masterClrMapping/>
  </p:clrMapOvr>
  <p:transition advTm="2772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К</a:t>
            </a:r>
            <a:r>
              <a:rPr lang="sr-Cyrl-RS" dirty="0" smtClean="0"/>
              <a:t>линичке манифестације</a:t>
            </a:r>
            <a:br>
              <a:rPr lang="sr-Cyrl-RS" dirty="0" smtClean="0"/>
            </a:br>
            <a:r>
              <a:rPr lang="sr-Cyrl-RS" dirty="0" smtClean="0"/>
              <a:t>Знаци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CS" dirty="0" smtClean="0"/>
              <a:t>Х</a:t>
            </a:r>
            <a:r>
              <a:rPr lang="sr-Cyrl-RS" dirty="0" smtClean="0"/>
              <a:t>ипотермија</a:t>
            </a:r>
          </a:p>
          <a:p>
            <a:r>
              <a:rPr lang="sr-Cyrl-CS" dirty="0" smtClean="0"/>
              <a:t>С</a:t>
            </a:r>
            <a:r>
              <a:rPr lang="sr-Cyrl-RS" dirty="0" smtClean="0"/>
              <a:t>омноленција, церебеларна атаксија</a:t>
            </a:r>
          </a:p>
          <a:p>
            <a:r>
              <a:rPr lang="sr-Cyrl-CS" dirty="0" smtClean="0"/>
              <a:t>П</a:t>
            </a:r>
            <a:r>
              <a:rPr lang="sr-Cyrl-RS" dirty="0" smtClean="0"/>
              <a:t>ерикардна и плеурална ефузија, ацитес</a:t>
            </a:r>
          </a:p>
          <a:p>
            <a:r>
              <a:rPr lang="sr-Cyrl-CS" dirty="0" smtClean="0"/>
              <a:t>П</a:t>
            </a:r>
            <a:r>
              <a:rPr lang="sr-Cyrl-RS" dirty="0" smtClean="0"/>
              <a:t>ромуклост, брадикардија</a:t>
            </a:r>
          </a:p>
          <a:p>
            <a:r>
              <a:rPr lang="sr-Cyrl-CS" dirty="0" smtClean="0"/>
              <a:t>У</a:t>
            </a:r>
            <a:r>
              <a:rPr lang="sr-Cyrl-RS" dirty="0" smtClean="0"/>
              <a:t> ЕКГ снижена волтажа, синусна брадикардија</a:t>
            </a:r>
          </a:p>
          <a:p>
            <a:r>
              <a:rPr lang="sr-Cyrl-CS" dirty="0" smtClean="0"/>
              <a:t>Е</a:t>
            </a:r>
            <a:r>
              <a:rPr lang="sr-Cyrl-RS" dirty="0" smtClean="0"/>
              <a:t>ластични едеми лица, руку и подколеница</a:t>
            </a:r>
          </a:p>
          <a:p>
            <a:r>
              <a:rPr lang="sr-Cyrl-CS" dirty="0" smtClean="0"/>
              <a:t>П</a:t>
            </a:r>
            <a:r>
              <a:rPr lang="sr-Cyrl-RS" dirty="0" smtClean="0"/>
              <a:t>ериорбитални едеми</a:t>
            </a:r>
          </a:p>
          <a:p>
            <a:r>
              <a:rPr lang="sr-Cyrl-CS" dirty="0" smtClean="0"/>
              <a:t>Х</a:t>
            </a:r>
            <a:r>
              <a:rPr lang="sr-Cyrl-RS" dirty="0" smtClean="0"/>
              <a:t>ладна кожа</a:t>
            </a:r>
          </a:p>
          <a:p>
            <a:r>
              <a:rPr lang="sr-Cyrl-CS" dirty="0" smtClean="0"/>
              <a:t>Б</a:t>
            </a:r>
            <a:r>
              <a:rPr lang="sr-Cyrl-RS" dirty="0" smtClean="0"/>
              <a:t>ледо жута кожа</a:t>
            </a:r>
          </a:p>
          <a:p>
            <a:r>
              <a:rPr lang="sr-Cyrl-CS" dirty="0" smtClean="0"/>
              <a:t>П</a:t>
            </a:r>
            <a:r>
              <a:rPr lang="sr-Cyrl-RS" dirty="0" smtClean="0"/>
              <a:t>оремећаји ментруалног циклуса</a:t>
            </a:r>
            <a:endParaRPr lang="en-US" dirty="0"/>
          </a:p>
        </p:txBody>
      </p:sp>
    </p:spTree>
  </p:cSld>
  <p:clrMapOvr>
    <a:masterClrMapping/>
  </p:clrMapOvr>
  <p:transition advTm="2574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Дијагноза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CS" dirty="0" smtClean="0"/>
              <a:t>Мерење концентрације серумског </a:t>
            </a:r>
            <a:r>
              <a:rPr lang="en-US" dirty="0" smtClean="0"/>
              <a:t>TSH</a:t>
            </a:r>
          </a:p>
          <a:p>
            <a:r>
              <a:rPr lang="sr-Cyrl-CS" dirty="0" smtClean="0"/>
              <a:t>М</a:t>
            </a:r>
            <a:r>
              <a:rPr lang="sr-Cyrl-RS" dirty="0" smtClean="0"/>
              <a:t>ерење концентрације тироксина или њихових слободних фракција </a:t>
            </a:r>
            <a:r>
              <a:rPr lang="en-US" dirty="0" smtClean="0"/>
              <a:t>FT4 </a:t>
            </a:r>
            <a:r>
              <a:rPr lang="sr-Cyrl-RS" dirty="0" smtClean="0"/>
              <a:t>и </a:t>
            </a:r>
            <a:r>
              <a:rPr lang="en-US" dirty="0" smtClean="0"/>
              <a:t>FT3</a:t>
            </a:r>
            <a:endParaRPr lang="sr-Cyrl-RS" dirty="0" smtClean="0"/>
          </a:p>
          <a:p>
            <a:r>
              <a:rPr lang="sr-Cyrl-CS" dirty="0" smtClean="0"/>
              <a:t>П</a:t>
            </a:r>
            <a:r>
              <a:rPr lang="sr-Cyrl-RS" dirty="0" smtClean="0"/>
              <a:t>озитивна </a:t>
            </a:r>
            <a:r>
              <a:rPr lang="en-US" dirty="0" err="1" smtClean="0"/>
              <a:t>antiTPOAt</a:t>
            </a:r>
            <a:r>
              <a:rPr lang="sr-Cyrl-RS" dirty="0" smtClean="0"/>
              <a:t> (антитела на тиреоидну пероксидазу) – маркери аутоимунског процеса </a:t>
            </a:r>
            <a:endParaRPr lang="en-US" dirty="0" smtClean="0"/>
          </a:p>
          <a:p>
            <a:r>
              <a:rPr lang="sr-Cyrl-CS" dirty="0" smtClean="0"/>
              <a:t>У</a:t>
            </a:r>
            <a:r>
              <a:rPr lang="sr-Cyrl-RS" dirty="0" smtClean="0"/>
              <a:t>лтразвучни преглед штитасте жлезде</a:t>
            </a:r>
          </a:p>
          <a:p>
            <a:r>
              <a:rPr lang="sr-Cyrl-CS" dirty="0" smtClean="0"/>
              <a:t>Б</a:t>
            </a:r>
            <a:r>
              <a:rPr lang="sr-Cyrl-RS" dirty="0" smtClean="0"/>
              <a:t>иохемијске анализе крви (ККС, гликемија, липидограм, биохуморални синдром некрозе миоцита, азотне материје у крви)</a:t>
            </a:r>
          </a:p>
          <a:p>
            <a:r>
              <a:rPr lang="sr-Cyrl-CS" dirty="0" smtClean="0"/>
              <a:t>Т</a:t>
            </a:r>
            <a:r>
              <a:rPr lang="sr-Cyrl-RS" dirty="0" smtClean="0"/>
              <a:t>естирање кардиоваскуларне функције (Е</a:t>
            </a:r>
            <a:r>
              <a:rPr lang="en-US" dirty="0" smtClean="0"/>
              <a:t>KG</a:t>
            </a:r>
            <a:r>
              <a:rPr lang="sr-Cyrl-RS" dirty="0" smtClean="0"/>
              <a:t>, </a:t>
            </a:r>
            <a:r>
              <a:rPr lang="en-US" dirty="0" smtClean="0"/>
              <a:t>RTG </a:t>
            </a:r>
            <a:r>
              <a:rPr lang="en-US" dirty="0" err="1" smtClean="0"/>
              <a:t>cor</a:t>
            </a:r>
            <a:r>
              <a:rPr lang="en-US" dirty="0" smtClean="0"/>
              <a:t> et </a:t>
            </a:r>
            <a:r>
              <a:rPr lang="en-US" dirty="0" err="1" smtClean="0"/>
              <a:t>pulmo</a:t>
            </a:r>
            <a:r>
              <a:rPr lang="en-US" dirty="0" smtClean="0"/>
              <a:t>, </a:t>
            </a:r>
            <a:r>
              <a:rPr lang="en-US" dirty="0" err="1" smtClean="0"/>
              <a:t>eho</a:t>
            </a:r>
            <a:r>
              <a:rPr lang="en-US" dirty="0" smtClean="0"/>
              <a:t> </a:t>
            </a:r>
            <a:r>
              <a:rPr lang="en-US" dirty="0" err="1" smtClean="0"/>
              <a:t>srca</a:t>
            </a:r>
            <a:r>
              <a:rPr lang="sr-Cyrl-RS" dirty="0" smtClean="0"/>
              <a:t>)</a:t>
            </a:r>
            <a:endParaRPr lang="en-US" dirty="0"/>
          </a:p>
        </p:txBody>
      </p:sp>
    </p:spTree>
  </p:cSld>
  <p:clrMapOvr>
    <a:masterClrMapping/>
  </p:clrMapOvr>
  <p:transition advTm="2543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Л</a:t>
            </a:r>
            <a:r>
              <a:rPr lang="sr-Cyrl-RS" dirty="0" smtClean="0"/>
              <a:t>ечење хипотиреоидизма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Лек избора је </a:t>
            </a:r>
            <a:r>
              <a:rPr lang="en-US" dirty="0" smtClean="0"/>
              <a:t>L-thyroxin </a:t>
            </a:r>
            <a:r>
              <a:rPr lang="sr-Cyrl-RS" dirty="0" smtClean="0"/>
              <a:t>(синтетички левотироксин)</a:t>
            </a:r>
          </a:p>
          <a:p>
            <a:r>
              <a:rPr lang="sr-Cyrl-CS" dirty="0" smtClean="0"/>
              <a:t>П</a:t>
            </a:r>
            <a:r>
              <a:rPr lang="sr-Cyrl-RS" dirty="0" smtClean="0"/>
              <a:t>рисуство хране може знатно да умањи апсорбцију</a:t>
            </a:r>
          </a:p>
          <a:p>
            <a:r>
              <a:rPr lang="sr-Cyrl-CS" dirty="0" smtClean="0"/>
              <a:t>Л</a:t>
            </a:r>
            <a:r>
              <a:rPr lang="sr-Cyrl-RS" dirty="0" smtClean="0"/>
              <a:t>ек се узима ујутру, наштину, најмање 30-60мин пре првог дневног оброка</a:t>
            </a:r>
          </a:p>
          <a:p>
            <a:r>
              <a:rPr lang="sr-Cyrl-CS" dirty="0" smtClean="0"/>
              <a:t>Д</a:t>
            </a:r>
            <a:r>
              <a:rPr lang="sr-Cyrl-RS" dirty="0" smtClean="0"/>
              <a:t>о постизања циљних вредности контролисати </a:t>
            </a:r>
            <a:r>
              <a:rPr lang="sr-Latn-RS" dirty="0" smtClean="0"/>
              <a:t>FT4 </a:t>
            </a:r>
            <a:r>
              <a:rPr lang="sr-Cyrl-RS" dirty="0" smtClean="0"/>
              <a:t>и </a:t>
            </a:r>
            <a:r>
              <a:rPr lang="sr-Latn-RS" dirty="0" smtClean="0"/>
              <a:t>TSH</a:t>
            </a:r>
            <a:r>
              <a:rPr lang="sr-Cyrl-RS" dirty="0" smtClean="0"/>
              <a:t> у интервалима на 6-8 недеља</a:t>
            </a:r>
          </a:p>
          <a:p>
            <a:r>
              <a:rPr lang="sr-Cyrl-RS" dirty="0" smtClean="0"/>
              <a:t>Корекција дозе се врши у дози од 25</a:t>
            </a:r>
            <a:r>
              <a:rPr lang="sr-Latn-RS" dirty="0" smtClean="0"/>
              <a:t>mcg levotiroksina</a:t>
            </a:r>
            <a:endParaRPr lang="en-US" dirty="0"/>
          </a:p>
        </p:txBody>
      </p:sp>
    </p:spTree>
  </p:cSld>
  <p:clrMapOvr>
    <a:masterClrMapping/>
  </p:clrMapOvr>
  <p:transition advTm="29598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32770</TotalTime>
  <Words>1392</Words>
  <Application>Microsoft Office PowerPoint</Application>
  <PresentationFormat>On-screen Show (4:3)</PresentationFormat>
  <Paragraphs>160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Хипер и хипотиреоза. Болести гонада</vt:lpstr>
      <vt:lpstr>Хипотиреоидизам дефиниција</vt:lpstr>
      <vt:lpstr>Узроци хипотиреозе</vt:lpstr>
      <vt:lpstr>Slide 4</vt:lpstr>
      <vt:lpstr>Клиничка презентација</vt:lpstr>
      <vt:lpstr>Клиничке манифестације Симптоми</vt:lpstr>
      <vt:lpstr>Клиничке манифестације Знаци</vt:lpstr>
      <vt:lpstr>Дијагноза</vt:lpstr>
      <vt:lpstr>Лечење хипотиреоидизма</vt:lpstr>
      <vt:lpstr>Хипотиреоза</vt:lpstr>
      <vt:lpstr>Slide 11</vt:lpstr>
      <vt:lpstr>Slide 12</vt:lpstr>
      <vt:lpstr>Slide 13</vt:lpstr>
      <vt:lpstr>Дијагноза </vt:lpstr>
      <vt:lpstr>Slide 15</vt:lpstr>
      <vt:lpstr>Хипертиреоза</vt:lpstr>
      <vt:lpstr>Клиничке манифестације Симптоми </vt:lpstr>
      <vt:lpstr>Клиничке манифестације Знаци </vt:lpstr>
      <vt:lpstr>дијагноза</vt:lpstr>
      <vt:lpstr>Дијагноза</vt:lpstr>
      <vt:lpstr>терапија</vt:lpstr>
      <vt:lpstr>Slide 22</vt:lpstr>
      <vt:lpstr>Хипертиреоза</vt:lpstr>
      <vt:lpstr>Slide 24</vt:lpstr>
      <vt:lpstr>Slide 25</vt:lpstr>
      <vt:lpstr>терапија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nenad zornic</dc:creator>
  <cp:lastModifiedBy>Zeljko</cp:lastModifiedBy>
  <cp:revision>197</cp:revision>
  <dcterms:created xsi:type="dcterms:W3CDTF">2021-08-05T17:43:53Z</dcterms:created>
  <dcterms:modified xsi:type="dcterms:W3CDTF">2021-09-06T20:23:02Z</dcterms:modified>
</cp:coreProperties>
</file>